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3" r:id="rId2"/>
    <p:sldId id="282" r:id="rId3"/>
    <p:sldId id="284" r:id="rId4"/>
    <p:sldId id="270" r:id="rId5"/>
    <p:sldId id="271" r:id="rId6"/>
    <p:sldId id="273" r:id="rId7"/>
    <p:sldId id="274" r:id="rId8"/>
    <p:sldId id="277" r:id="rId9"/>
    <p:sldId id="276" r:id="rId10"/>
    <p:sldId id="278" r:id="rId11"/>
    <p:sldId id="279" r:id="rId12"/>
    <p:sldId id="28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66"/>
    <p:restoredTop sz="91429"/>
  </p:normalViewPr>
  <p:slideViewPr>
    <p:cSldViewPr snapToGrid="0" snapToObjects="1">
      <p:cViewPr varScale="1">
        <p:scale>
          <a:sx n="56" d="100"/>
          <a:sy n="56" d="100"/>
        </p:scale>
        <p:origin x="60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D8016F-B233-6B45-A235-76BF4C78B2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9A4E901-FC54-5D4F-AE0F-F16977DDAB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367D6D-3380-CE48-86F9-DA9B874C0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419E-A7B8-E04E-931C-E3786AD7DCAC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BF1EC7-8F36-704F-9CD9-4D73EE9CA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773017-2410-F441-9E9A-D88BAFFDC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A82B1-B138-154A-ADDC-33E310C6F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31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D4E4CE-B6F8-A141-ADA9-1A2DB36D4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1C175D-4205-884E-8653-39717DB45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5B10EB-CAE4-E449-A238-F795DE0C2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419E-A7B8-E04E-931C-E3786AD7DCAC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C75076-5E6D-974E-8540-1160235F6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950023-2657-FC4F-9AC0-49D2C74F6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A82B1-B138-154A-ADDC-33E310C6F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73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18419B6-5374-ED44-8DA9-EEA98133A2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9B8AD10-A637-9041-8E8F-13FCC785D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7FA100-1987-6B4D-A209-7ED46BC33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419E-A7B8-E04E-931C-E3786AD7DCAC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7B1F80-267C-4149-868D-E622A8F04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2DA7AA-36E4-E44C-9AC6-596DA78C8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A82B1-B138-154A-ADDC-33E310C6F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73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DD5FB1-1972-C64E-8716-D4863648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71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B820FE-72BF-B342-8CD0-FF26E8650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AEA1C4-1D18-714C-9DD8-0DA518AAB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419E-A7B8-E04E-931C-E3786AD7DCAC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780DC8-994B-0A47-A41C-680CC87AE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FAC200-B954-A647-962A-9D885A9B4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A82B1-B138-154A-ADDC-33E310C6F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95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AD0E48-85AE-5B44-B451-5DE231BA8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2CB8D21-556C-2941-9F66-1C63F641C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7A7BB1-5C53-3443-94CF-50F255A7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419E-A7B8-E04E-931C-E3786AD7DCAC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F74604-6909-5344-81E5-8F0FE185F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C70883-2455-934F-95F9-0B8D02845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A82B1-B138-154A-ADDC-33E310C6F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18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CCABDF-5198-4D47-BA1E-0F97637C7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100620-FC51-8E46-8D36-F3C6ED2219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40B6B06-F7CD-1545-B078-89E3BC441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0704FA-80A9-6E42-B620-E7A3AAF8C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419E-A7B8-E04E-931C-E3786AD7DCAC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D76A69-EF37-D441-B354-EA6A6D3E6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6FFED53-F82F-2343-892A-D6DB2FB13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A82B1-B138-154A-ADDC-33E310C6F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94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21355C-8893-804B-B6FB-5F73F7798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0172E1-6D89-2744-B9BC-642CB8BCC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3A2668-E121-3347-9814-7B8335708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807F2-E40D-D045-85D7-F92E9D74BE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7029B97-3681-0F4B-8DDA-21EC4D13CC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1DB880D-4699-EC44-BBD0-A96EFD49B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419E-A7B8-E04E-931C-E3786AD7DCAC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243ADB5-EED0-124B-AC9C-1C7D975B4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D3D58CB-6811-5C4D-8C24-81B0F24D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A82B1-B138-154A-ADDC-33E310C6F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3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EDF444B-722B-4647-AF8C-07CDDA2E8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419E-A7B8-E04E-931C-E3786AD7DCAC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1C7855-C78F-8F40-BEAC-98C7B0B7C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2D9FF92-0B03-6448-B9F4-0B05AEE40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A82B1-B138-154A-ADDC-33E310C6F8C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F7DD5FB1-1972-C64E-8716-D4863648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71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0710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CD74A98-F8C0-3340-A7DE-830708714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419E-A7B8-E04E-931C-E3786AD7DCAC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258043-2442-C542-A6AE-4F70CAF34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9E4F428-8739-BD43-BDAF-FD26E4F7D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A82B1-B138-154A-ADDC-33E310C6F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5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E0D306-FE94-2C4A-AE87-D030F3B8C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0169CB-7C3D-704C-8D21-9B71B742D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18107E-1ECB-F648-ADF2-6E0E31EC3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279F5FB-8C91-2743-98D8-069CD997B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419E-A7B8-E04E-931C-E3786AD7DCAC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68475A-5CFB-154D-9194-E08FAA1C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7F7A36B-E04D-4843-8AD5-D8149165A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A82B1-B138-154A-ADDC-33E310C6F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55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034F7D-759A-1A4F-BAB7-4343AE26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37E5737-38B2-D147-85F2-368A7045C4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1CDD22-E5BC-0E41-8502-B9B24334F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E1A044-8B70-E646-B86C-068C255B3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419E-A7B8-E04E-931C-E3786AD7DCAC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E0C88A-E2ED-F04E-ACD7-01258AF85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EBB608E-DC11-E246-9FE8-17CADB896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A82B1-B138-154A-ADDC-33E310C6F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63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9577AAD-4C60-0F48-B2C1-940390E87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E0CA9F-C907-B147-9EDD-4526F2E9F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AA6784-B0EC-F445-83F7-DDD0C0A9F4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5419E-A7B8-E04E-931C-E3786AD7DCAC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866D2F-2836-DD4C-BA09-EF72884F87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1D2789-1B7B-A641-8119-689E716A1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A82B1-B138-154A-ADDC-33E310C6F8C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2371_Carmen_Logie_PPT_Text_01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44"/>
          <a:stretch/>
        </p:blipFill>
        <p:spPr>
          <a:xfrm>
            <a:off x="0" y="0"/>
            <a:ext cx="3200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63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carmen.logie@utoronto.ca" TargetMode="Externa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83B27C-3A38-1144-A10A-CC604E240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092" y="964660"/>
            <a:ext cx="8279405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Integrating </a:t>
            </a:r>
            <a:r>
              <a:rPr lang="en-US" dirty="0" err="1"/>
              <a:t>intersectionality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into stigma interventions </a:t>
            </a:r>
            <a:r>
              <a:rPr lang="en-CA" dirty="0"/>
              <a:t/>
            </a:r>
            <a:br>
              <a:rPr lang="en-CA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DD171A4-A534-D142-A7A2-0FD46DC28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0607" y="4698802"/>
            <a:ext cx="6248582" cy="1655762"/>
          </a:xfrm>
        </p:spPr>
        <p:txBody>
          <a:bodyPr/>
          <a:lstStyle/>
          <a:p>
            <a:pPr algn="l"/>
            <a:r>
              <a:rPr lang="en-US" sz="3200" b="1" dirty="0">
                <a:latin typeface="+mj-lt"/>
              </a:rPr>
              <a:t>Carmen Logie, PhD</a:t>
            </a:r>
          </a:p>
          <a:p>
            <a:pPr algn="l">
              <a:lnSpc>
                <a:spcPts val="2200"/>
              </a:lnSpc>
            </a:pPr>
            <a:r>
              <a:rPr lang="en-US" sz="1800" dirty="0">
                <a:latin typeface="+mj-lt"/>
              </a:rPr>
              <a:t>Associate Professor, Factor-</a:t>
            </a:r>
            <a:r>
              <a:rPr lang="en-US" sz="1800" dirty="0" err="1">
                <a:latin typeface="+mj-lt"/>
              </a:rPr>
              <a:t>Inwentash</a:t>
            </a:r>
            <a:r>
              <a:rPr lang="en-US" sz="1800" dirty="0">
                <a:latin typeface="+mj-lt"/>
              </a:rPr>
              <a:t> Faculty of Social Work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University of Toronto, Canada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BDE32B-1F5D-7F40-9140-F94772F1C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92" y="4051211"/>
            <a:ext cx="1954092" cy="172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8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88FEEC-6B19-AF46-9688-0947D3CA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488" y="429768"/>
            <a:ext cx="10515600" cy="1325563"/>
          </a:xfrm>
        </p:spPr>
        <p:txBody>
          <a:bodyPr/>
          <a:lstStyle/>
          <a:p>
            <a:r>
              <a:rPr lang="en-US" dirty="0"/>
              <a:t>Participant recommendations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0481E5-7EAB-0F43-BA4F-3C5922623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2209" y="1411357"/>
            <a:ext cx="10212275" cy="5049078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j-lt"/>
              </a:rPr>
              <a:t>Participatory theatre interventions should be developed for: </a:t>
            </a:r>
          </a:p>
          <a:p>
            <a:pPr marL="457200" lvl="1">
              <a:lnSpc>
                <a:spcPts val="1800"/>
              </a:lnSpc>
              <a:spcBef>
                <a:spcPts val="1100"/>
              </a:spcBef>
              <a:buFont typeface="Lucida Grande"/>
              <a:buChar char="–"/>
            </a:pPr>
            <a:r>
              <a:rPr lang="en-US" dirty="0">
                <a:latin typeface="+mj-lt"/>
              </a:rPr>
              <a:t>Religious leaders</a:t>
            </a:r>
          </a:p>
          <a:p>
            <a:pPr marL="457200" lvl="1">
              <a:lnSpc>
                <a:spcPts val="1800"/>
              </a:lnSpc>
              <a:spcBef>
                <a:spcPts val="1100"/>
              </a:spcBef>
              <a:buFont typeface="Lucida Grande"/>
              <a:buChar char="–"/>
            </a:pPr>
            <a:r>
              <a:rPr lang="en-US" dirty="0">
                <a:latin typeface="+mj-lt"/>
              </a:rPr>
              <a:t>Heterosexual and cisgender men </a:t>
            </a:r>
          </a:p>
          <a:p>
            <a:pPr marL="228600" lvl="1" indent="0">
              <a:lnSpc>
                <a:spcPts val="1800"/>
              </a:lnSpc>
              <a:spcBef>
                <a:spcPts val="1100"/>
              </a:spcBef>
              <a:buNone/>
            </a:pPr>
            <a:endParaRPr lang="en-US" dirty="0">
              <a:latin typeface="+mj-lt"/>
            </a:endParaRPr>
          </a:p>
          <a:p>
            <a:pPr marL="457200" lvl="1">
              <a:lnSpc>
                <a:spcPts val="1800"/>
              </a:lnSpc>
              <a:spcBef>
                <a:spcPts val="1100"/>
              </a:spcBef>
              <a:buFont typeface="Lucida Grande"/>
              <a:buChar char="–"/>
            </a:pPr>
            <a:r>
              <a:rPr lang="en-US" dirty="0">
                <a:latin typeface="+mj-lt"/>
              </a:rPr>
              <a:t>For LGBT persons and their parents</a:t>
            </a:r>
          </a:p>
          <a:p>
            <a:pPr marL="228600" lvl="1" indent="0">
              <a:lnSpc>
                <a:spcPts val="1800"/>
              </a:lnSpc>
              <a:spcBef>
                <a:spcPts val="1100"/>
              </a:spcBef>
              <a:buNone/>
            </a:pPr>
            <a:r>
              <a:rPr lang="en-US" dirty="0">
                <a:latin typeface="+mj-lt"/>
              </a:rPr>
              <a:t>“I think just as we are having this kind of a meeting, </a:t>
            </a:r>
            <a:r>
              <a:rPr lang="en-US" b="1" dirty="0">
                <a:latin typeface="+mj-lt"/>
              </a:rPr>
              <a:t>there should also be similar meetings held for LGBT people alone, and for the parents of LGBT people, where they will also be alone</a:t>
            </a:r>
            <a:r>
              <a:rPr lang="en-US" dirty="0">
                <a:latin typeface="+mj-lt"/>
              </a:rPr>
              <a:t>. I say this because I feel that an LGBT person really needs support from their family, and when they have support, they can be able to cope better.” (Lesotho, Maseru 1)</a:t>
            </a:r>
          </a:p>
          <a:p>
            <a:pPr marL="457200" lvl="1">
              <a:lnSpc>
                <a:spcPts val="1800"/>
              </a:lnSpc>
              <a:spcBef>
                <a:spcPts val="1100"/>
              </a:spcBef>
              <a:buFont typeface="Lucida Grande"/>
              <a:buChar char="–"/>
            </a:pPr>
            <a:endParaRPr lang="en-US" dirty="0">
              <a:latin typeface="+mj-lt"/>
            </a:endParaRPr>
          </a:p>
          <a:p>
            <a:pPr marL="228600" lvl="1" indent="0">
              <a:lnSpc>
                <a:spcPts val="1800"/>
              </a:lnSpc>
              <a:spcBef>
                <a:spcPts val="1100"/>
              </a:spcBef>
              <a:buNone/>
            </a:pPr>
            <a:r>
              <a:rPr lang="en-US" dirty="0">
                <a:latin typeface="+mj-lt"/>
              </a:rPr>
              <a:t>-Younger persons vs. older persons </a:t>
            </a:r>
          </a:p>
          <a:p>
            <a:pPr marL="228600" lvl="1" indent="0">
              <a:lnSpc>
                <a:spcPts val="1800"/>
              </a:lnSpc>
              <a:spcBef>
                <a:spcPts val="1100"/>
              </a:spcBef>
              <a:buNone/>
            </a:pPr>
            <a:r>
              <a:rPr lang="en-US" dirty="0">
                <a:latin typeface="+mj-lt"/>
              </a:rPr>
              <a:t>“There is that need of education around these issues and </a:t>
            </a:r>
            <a:r>
              <a:rPr lang="en-US" b="1" dirty="0">
                <a:latin typeface="+mj-lt"/>
              </a:rPr>
              <a:t>I think the target should be the young people because the older generation is too conservative</a:t>
            </a:r>
            <a:r>
              <a:rPr lang="en-US" dirty="0">
                <a:latin typeface="+mj-lt"/>
              </a:rPr>
              <a:t>, but if we take this kind of drama (skits) to schools and universities, at least people will be enlightened to know that this is real.” (Swaziland, Manzini 1)</a:t>
            </a:r>
          </a:p>
          <a:p>
            <a:pPr marL="228600" lvl="1" indent="0">
              <a:lnSpc>
                <a:spcPts val="1800"/>
              </a:lnSpc>
              <a:spcBef>
                <a:spcPts val="1100"/>
              </a:spcBef>
              <a:buNone/>
            </a:pPr>
            <a:endParaRPr lang="en-US" sz="2000" dirty="0">
              <a:latin typeface="+mj-lt"/>
            </a:endParaRPr>
          </a:p>
        </p:txBody>
      </p:sp>
      <p:pic>
        <p:nvPicPr>
          <p:cNvPr id="6" name="Picture 5" descr="2371_Carmen_Logie_PPT_Text_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32918" y="73483"/>
            <a:ext cx="4145198" cy="399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2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C7A8D7-64DF-C044-A078-37876C5FF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488" y="429768"/>
            <a:ext cx="10515600" cy="1325563"/>
          </a:xfrm>
        </p:spPr>
        <p:txBody>
          <a:bodyPr/>
          <a:lstStyle/>
          <a:p>
            <a:r>
              <a:rPr lang="en-US" dirty="0"/>
              <a:t>Summary: Participatory theatre 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970394-8179-7E4E-8541-73C3AEB1B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914" y="1772816"/>
            <a:ext cx="6489078" cy="4897266"/>
          </a:xfrm>
        </p:spPr>
        <p:txBody>
          <a:bodyPr>
            <a:noAutofit/>
          </a:bodyPr>
          <a:lstStyle/>
          <a:p>
            <a:pPr>
              <a:lnSpc>
                <a:spcPts val="2400"/>
              </a:lnSpc>
            </a:pPr>
            <a:r>
              <a:rPr lang="en-US" sz="2400" dirty="0">
                <a:latin typeface="+mj-lt"/>
              </a:rPr>
              <a:t>Potential to illuminate intersectional stigma experiences among LGBT persons that may vary by sexual and gender identity, age, rurality, and cultural traditions</a:t>
            </a:r>
          </a:p>
          <a:p>
            <a:pPr>
              <a:lnSpc>
                <a:spcPts val="2400"/>
              </a:lnSpc>
              <a:spcBef>
                <a:spcPts val="2800"/>
              </a:spcBef>
            </a:pPr>
            <a:r>
              <a:rPr lang="en-US" sz="2400" dirty="0">
                <a:latin typeface="+mj-lt"/>
              </a:rPr>
              <a:t>PTI can span intervention categories: </a:t>
            </a:r>
          </a:p>
          <a:p>
            <a:pPr lvl="1">
              <a:lnSpc>
                <a:spcPts val="2400"/>
              </a:lnSpc>
              <a:spcBef>
                <a:spcPts val="2800"/>
              </a:spcBef>
            </a:pPr>
            <a:r>
              <a:rPr lang="en-US" sz="2000" dirty="0">
                <a:latin typeface="+mj-lt"/>
              </a:rPr>
              <a:t>skills building </a:t>
            </a:r>
          </a:p>
          <a:p>
            <a:pPr lvl="1">
              <a:lnSpc>
                <a:spcPts val="2400"/>
              </a:lnSpc>
              <a:spcBef>
                <a:spcPts val="2800"/>
              </a:spcBef>
            </a:pPr>
            <a:r>
              <a:rPr lang="en-US" sz="2000" dirty="0">
                <a:latin typeface="+mj-lt"/>
              </a:rPr>
              <a:t>contact with affected groups</a:t>
            </a:r>
          </a:p>
          <a:p>
            <a:pPr lvl="1">
              <a:lnSpc>
                <a:spcPts val="2400"/>
              </a:lnSpc>
              <a:spcBef>
                <a:spcPts val="2800"/>
              </a:spcBef>
            </a:pPr>
            <a:r>
              <a:rPr lang="en-US" sz="2000" dirty="0">
                <a:latin typeface="+mj-lt"/>
              </a:rPr>
              <a:t>when involving affected groups, provide support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4A3A11-86FD-EB4C-A573-B0D8A17E1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991" y="2166425"/>
            <a:ext cx="4676710" cy="3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3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055516-D310-2341-A86D-D3F6F8DA8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488" y="429768"/>
            <a:ext cx="10515600" cy="1325563"/>
          </a:xfrm>
        </p:spPr>
        <p:txBody>
          <a:bodyPr/>
          <a:lstStyle/>
          <a:p>
            <a:r>
              <a:rPr lang="en-US" dirty="0"/>
              <a:t>Acknowledgments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29787" y="1898110"/>
            <a:ext cx="2656268" cy="4959890"/>
            <a:chOff x="10629461" y="1755331"/>
            <a:chExt cx="1562539" cy="29176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8CE8CB14-2630-4B46-B4F5-8A0CB68312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5066" b="4033"/>
            <a:stretch/>
          </p:blipFill>
          <p:spPr>
            <a:xfrm>
              <a:off x="10629461" y="1755331"/>
              <a:ext cx="1562539" cy="146685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37C0D06-4C0A-804D-A12E-414ABEB6E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29461" y="3310048"/>
              <a:ext cx="1562539" cy="1362919"/>
            </a:xfrm>
            <a:prstGeom prst="rect">
              <a:avLst/>
            </a:prstGeom>
          </p:spPr>
        </p:pic>
      </p:grpSp>
      <p:pic>
        <p:nvPicPr>
          <p:cNvPr id="8" name="Picture 7" descr="2371_Carmen_Logie_PPT_Text_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10079" y="61034"/>
            <a:ext cx="3442955" cy="33208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6FD4B1-B90F-6244-B3C4-8E85F866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5576" y="1898110"/>
            <a:ext cx="6754687" cy="4354053"/>
          </a:xfrm>
        </p:spPr>
        <p:txBody>
          <a:bodyPr>
            <a:noAutofit/>
          </a:bodyPr>
          <a:lstStyle/>
          <a:p>
            <a:pPr>
              <a:lnSpc>
                <a:spcPts val="2300"/>
              </a:lnSpc>
            </a:pPr>
            <a:r>
              <a:rPr lang="en-US" sz="2100" i="1" dirty="0">
                <a:latin typeface="+mj-lt"/>
              </a:rPr>
              <a:t>Collaborators: </a:t>
            </a:r>
            <a:r>
              <a:rPr lang="en-US" sz="2100" dirty="0">
                <a:latin typeface="+mj-lt"/>
              </a:rPr>
              <a:t>Rock of Hope, Matrix Support Services, </a:t>
            </a:r>
            <a:br>
              <a:rPr lang="en-US" sz="2100" dirty="0">
                <a:latin typeface="+mj-lt"/>
              </a:rPr>
            </a:br>
            <a:r>
              <a:rPr lang="en-US" sz="2100" dirty="0" err="1">
                <a:latin typeface="+mj-lt"/>
              </a:rPr>
              <a:t>Tampose</a:t>
            </a:r>
            <a:r>
              <a:rPr lang="en-US" sz="2100" dirty="0">
                <a:latin typeface="+mj-lt"/>
              </a:rPr>
              <a:t> </a:t>
            </a:r>
            <a:r>
              <a:rPr lang="en-US" sz="2100" dirty="0" err="1">
                <a:latin typeface="+mj-lt"/>
              </a:rPr>
              <a:t>Mothopeng</a:t>
            </a:r>
            <a:r>
              <a:rPr lang="en-US" sz="2100" dirty="0">
                <a:latin typeface="+mj-lt"/>
              </a:rPr>
              <a:t>, </a:t>
            </a:r>
            <a:r>
              <a:rPr lang="en-US" sz="2100" dirty="0" err="1">
                <a:latin typeface="+mj-lt"/>
              </a:rPr>
              <a:t>Veli</a:t>
            </a:r>
            <a:r>
              <a:rPr lang="en-US" sz="2100" dirty="0">
                <a:latin typeface="+mj-lt"/>
              </a:rPr>
              <a:t> </a:t>
            </a:r>
            <a:r>
              <a:rPr lang="en-US" sz="2100" dirty="0" err="1">
                <a:latin typeface="+mj-lt"/>
              </a:rPr>
              <a:t>Madau</a:t>
            </a:r>
            <a:r>
              <a:rPr lang="en-US" sz="2100" dirty="0">
                <a:latin typeface="+mj-lt"/>
              </a:rPr>
              <a:t>, </a:t>
            </a:r>
            <a:r>
              <a:rPr lang="en-US" sz="2100" dirty="0" err="1">
                <a:latin typeface="+mj-lt"/>
              </a:rPr>
              <a:t>Xolile</a:t>
            </a:r>
            <a:r>
              <a:rPr lang="en-US" sz="2100" dirty="0">
                <a:latin typeface="+mj-lt"/>
              </a:rPr>
              <a:t> </a:t>
            </a:r>
            <a:r>
              <a:rPr lang="en-US" sz="2100" dirty="0" err="1">
                <a:latin typeface="+mj-lt"/>
              </a:rPr>
              <a:t>Malume</a:t>
            </a:r>
            <a:r>
              <a:rPr lang="en-US" sz="2100" dirty="0">
                <a:latin typeface="+mj-lt"/>
              </a:rPr>
              <a:t> Mabuza</a:t>
            </a:r>
          </a:p>
          <a:p>
            <a:pPr>
              <a:lnSpc>
                <a:spcPts val="2300"/>
              </a:lnSpc>
            </a:pPr>
            <a:r>
              <a:rPr lang="en-US" sz="2100" i="1" dirty="0">
                <a:latin typeface="+mj-lt"/>
              </a:rPr>
              <a:t>Co-investigators: </a:t>
            </a:r>
            <a:r>
              <a:rPr lang="en-US" sz="2100" dirty="0">
                <a:latin typeface="+mj-lt"/>
              </a:rPr>
              <a:t>Stefan </a:t>
            </a:r>
            <a:r>
              <a:rPr lang="en-US" sz="2100" dirty="0" err="1">
                <a:latin typeface="+mj-lt"/>
              </a:rPr>
              <a:t>Baral</a:t>
            </a:r>
            <a:r>
              <a:rPr lang="en-US" sz="2100" dirty="0">
                <a:latin typeface="+mj-lt"/>
              </a:rPr>
              <a:t>, Amelia </a:t>
            </a:r>
            <a:r>
              <a:rPr lang="en-US" sz="2100" dirty="0" err="1">
                <a:latin typeface="+mj-lt"/>
              </a:rPr>
              <a:t>Ranotsi</a:t>
            </a:r>
            <a:r>
              <a:rPr lang="en-US" sz="2100" dirty="0">
                <a:latin typeface="+mj-lt"/>
              </a:rPr>
              <a:t>, Winnie </a:t>
            </a:r>
            <a:r>
              <a:rPr lang="en-US" sz="2100" dirty="0" err="1">
                <a:latin typeface="+mj-lt"/>
              </a:rPr>
              <a:t>Nhlengethwa</a:t>
            </a:r>
            <a:endParaRPr lang="en-US" sz="2100" dirty="0">
              <a:latin typeface="+mj-lt"/>
            </a:endParaRPr>
          </a:p>
          <a:p>
            <a:pPr>
              <a:lnSpc>
                <a:spcPts val="2300"/>
              </a:lnSpc>
            </a:pPr>
            <a:r>
              <a:rPr lang="en-US" sz="2100" dirty="0">
                <a:latin typeface="+mj-lt"/>
              </a:rPr>
              <a:t>Canadian Institutes of Health Research (CIHR)</a:t>
            </a:r>
          </a:p>
          <a:p>
            <a:pPr>
              <a:lnSpc>
                <a:spcPts val="2300"/>
              </a:lnSpc>
            </a:pPr>
            <a:r>
              <a:rPr lang="en-US" sz="2100" dirty="0">
                <a:latin typeface="+mj-lt"/>
              </a:rPr>
              <a:t>Social Sciences &amp; Humanities Research Council of Canada</a:t>
            </a:r>
          </a:p>
          <a:p>
            <a:pPr>
              <a:lnSpc>
                <a:spcPts val="2300"/>
              </a:lnSpc>
            </a:pPr>
            <a:r>
              <a:rPr lang="en-US" sz="2100" dirty="0">
                <a:latin typeface="+mj-lt"/>
              </a:rPr>
              <a:t>Canada Foundation for Innovation (CFI)</a:t>
            </a:r>
          </a:p>
          <a:p>
            <a:pPr>
              <a:lnSpc>
                <a:spcPts val="2300"/>
              </a:lnSpc>
            </a:pPr>
            <a:r>
              <a:rPr lang="en-US" sz="2100" dirty="0">
                <a:latin typeface="+mj-lt"/>
              </a:rPr>
              <a:t>Ontario Ministry of Research &amp; Innovation</a:t>
            </a:r>
          </a:p>
          <a:p>
            <a:pPr>
              <a:lnSpc>
                <a:spcPts val="2300"/>
              </a:lnSpc>
            </a:pPr>
            <a:r>
              <a:rPr lang="en-US" sz="2100" dirty="0">
                <a:latin typeface="+mj-lt"/>
              </a:rPr>
              <a:t>Team members, peer researchers and participants</a:t>
            </a:r>
          </a:p>
          <a:p>
            <a:pPr marL="0" indent="0">
              <a:lnSpc>
                <a:spcPts val="2300"/>
              </a:lnSpc>
              <a:spcBef>
                <a:spcPts val="4000"/>
              </a:spcBef>
              <a:buNone/>
            </a:pPr>
            <a:r>
              <a:rPr lang="en-US" sz="2100" dirty="0">
                <a:latin typeface="+mj-lt"/>
              </a:rPr>
              <a:t>Contact: </a:t>
            </a:r>
            <a:r>
              <a:rPr lang="en-US" sz="2100" dirty="0">
                <a:latin typeface="+mj-lt"/>
                <a:hlinkClick r:id="rId5"/>
              </a:rPr>
              <a:t>carmen.logie@utoronto.ca</a:t>
            </a:r>
            <a:r>
              <a:rPr lang="en-US" sz="21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766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C19A43-239D-C04E-B976-4A04E3769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509" y="432474"/>
            <a:ext cx="10372583" cy="1325563"/>
          </a:xfrm>
        </p:spPr>
        <p:txBody>
          <a:bodyPr/>
          <a:lstStyle/>
          <a:p>
            <a:r>
              <a:rPr lang="en-US" dirty="0"/>
              <a:t>Participatory theatre in Swaziland &amp; Lesotho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D4C99C-9DAC-FF4F-AAE3-EA5416B1F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8592" y="1766735"/>
            <a:ext cx="6854512" cy="4574429"/>
          </a:xfrm>
        </p:spPr>
        <p:txBody>
          <a:bodyPr>
            <a:normAutofit/>
          </a:bodyPr>
          <a:lstStyle/>
          <a:p>
            <a:pPr>
              <a:lnSpc>
                <a:spcPts val="3100"/>
              </a:lnSpc>
              <a:spcBef>
                <a:spcPts val="1600"/>
              </a:spcBef>
              <a:spcAft>
                <a:spcPts val="1200"/>
              </a:spcAft>
            </a:pPr>
            <a:r>
              <a:rPr lang="en-US" b="1" dirty="0">
                <a:latin typeface="+mj-lt"/>
                <a:cs typeface="Calibri"/>
              </a:rPr>
              <a:t>Phase 1: </a:t>
            </a:r>
            <a:r>
              <a:rPr lang="en-US" sz="2400" dirty="0">
                <a:latin typeface="+mj-lt"/>
              </a:rPr>
              <a:t>in-depth individual interviews with LGBT persons in Swaziland (n=49) and Lesotho (n=57)</a:t>
            </a:r>
          </a:p>
          <a:p>
            <a:pPr>
              <a:lnSpc>
                <a:spcPts val="3100"/>
              </a:lnSpc>
              <a:spcBef>
                <a:spcPts val="1600"/>
              </a:spcBef>
              <a:spcAft>
                <a:spcPts val="1200"/>
              </a:spcAft>
            </a:pPr>
            <a:r>
              <a:rPr lang="en-US" b="1" dirty="0">
                <a:latin typeface="+mj-lt"/>
                <a:cs typeface="Calibri"/>
              </a:rPr>
              <a:t>Phase 2: </a:t>
            </a:r>
            <a:r>
              <a:rPr lang="en-US" sz="2400" dirty="0">
                <a:latin typeface="+mj-lt"/>
              </a:rPr>
              <a:t>working with local LGBT and theatre groups to create a participatory theatre intervention</a:t>
            </a:r>
          </a:p>
          <a:p>
            <a:pPr>
              <a:lnSpc>
                <a:spcPts val="3100"/>
              </a:lnSpc>
              <a:spcBef>
                <a:spcPts val="1600"/>
              </a:spcBef>
              <a:spcAft>
                <a:spcPts val="1200"/>
              </a:spcAft>
            </a:pPr>
            <a:r>
              <a:rPr lang="en-US" b="1" dirty="0">
                <a:latin typeface="+mj-lt"/>
                <a:cs typeface="Calibri"/>
              </a:rPr>
              <a:t>Phase 3: </a:t>
            </a:r>
            <a:r>
              <a:rPr lang="en-US" sz="2400" dirty="0">
                <a:latin typeface="+mj-lt"/>
              </a:rPr>
              <a:t>participatory theatre intervention followed by focus groups in Swaziland and Lesotho </a:t>
            </a:r>
          </a:p>
          <a:p>
            <a:pPr marL="0" indent="0">
              <a:lnSpc>
                <a:spcPts val="3100"/>
              </a:lnSpc>
              <a:spcBef>
                <a:spcPts val="1600"/>
              </a:spcBef>
              <a:spcAft>
                <a:spcPts val="1200"/>
              </a:spcAft>
              <a:buNone/>
            </a:pPr>
            <a:endParaRPr lang="en-US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F7B008-FCF7-CF4C-A792-AB6409AF9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2630"/>
            <a:ext cx="4864839" cy="2346935"/>
          </a:xfrm>
          <a:prstGeom prst="rect">
            <a:avLst/>
          </a:prstGeom>
          <a:ln w="635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207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098789-9A7D-2443-ACF1-104559A80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548" y="1647121"/>
            <a:ext cx="7223163" cy="5102713"/>
          </a:xfrm>
        </p:spPr>
        <p:txBody>
          <a:bodyPr>
            <a:noAutofit/>
          </a:bodyPr>
          <a:lstStyle/>
          <a:p>
            <a:pPr>
              <a:lnSpc>
                <a:spcPts val="2700"/>
              </a:lnSpc>
              <a:spcAft>
                <a:spcPts val="600"/>
              </a:spcAft>
            </a:pPr>
            <a:r>
              <a:rPr lang="en-US" sz="2400" dirty="0">
                <a:latin typeface="+mj-lt"/>
              </a:rPr>
              <a:t>Focus on empowerment, social change and partnership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with local communities </a:t>
            </a:r>
          </a:p>
          <a:p>
            <a:pPr>
              <a:lnSpc>
                <a:spcPts val="2700"/>
              </a:lnSpc>
              <a:spcBef>
                <a:spcPts val="2800"/>
              </a:spcBef>
              <a:spcAft>
                <a:spcPts val="600"/>
              </a:spcAft>
            </a:pPr>
            <a:r>
              <a:rPr lang="en-US" sz="2400" dirty="0">
                <a:latin typeface="+mj-lt"/>
              </a:rPr>
              <a:t>Roots in Theatre of the Oppressed, critical pedagogical tool by Augusto Boal in Brazil in the 1960’s and 1970’s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F0C19A43-239D-C04E-B976-4A04E3769051}"/>
              </a:ext>
            </a:extLst>
          </p:cNvPr>
          <p:cNvSpPr txBox="1">
            <a:spLocks/>
          </p:cNvSpPr>
          <p:nvPr/>
        </p:nvSpPr>
        <p:spPr>
          <a:xfrm>
            <a:off x="1615509" y="432474"/>
            <a:ext cx="103725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Participatory theatre as a method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B9EFA4-4EB6-AE45-983D-0480390B8F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49" r="6303"/>
          <a:stretch/>
        </p:blipFill>
        <p:spPr>
          <a:xfrm>
            <a:off x="8462826" y="1647121"/>
            <a:ext cx="3729173" cy="4214826"/>
          </a:xfrm>
          <a:prstGeom prst="rect">
            <a:avLst/>
          </a:prstGeom>
        </p:spPr>
      </p:pic>
      <p:pic>
        <p:nvPicPr>
          <p:cNvPr id="2" name="Picture 1" descr="2371_Carmen_Logie_PPT_Text_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802" y="2859768"/>
            <a:ext cx="4145198" cy="399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0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B1915C-9B0C-4E43-B9E0-FA4E7D6DD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504" y="1530008"/>
            <a:ext cx="9486486" cy="4909284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</a:pPr>
            <a:r>
              <a:rPr lang="en-CA" sz="2400" dirty="0">
                <a:latin typeface="+mj-lt"/>
              </a:rPr>
              <a:t>We developed 3 short (3-4 minutes) skits separately for cultural </a:t>
            </a:r>
            <a:br>
              <a:rPr lang="en-CA" sz="2400" dirty="0">
                <a:latin typeface="+mj-lt"/>
              </a:rPr>
            </a:br>
            <a:r>
              <a:rPr lang="en-CA" sz="2400" dirty="0">
                <a:latin typeface="+mj-lt"/>
              </a:rPr>
              <a:t>and contextual relevance in Swaziland &amp; Lesotho</a:t>
            </a:r>
          </a:p>
          <a:p>
            <a:pPr>
              <a:lnSpc>
                <a:spcPts val="2800"/>
              </a:lnSpc>
              <a:spcBef>
                <a:spcPts val="1600"/>
              </a:spcBef>
            </a:pPr>
            <a:r>
              <a:rPr lang="en-CA" sz="2400" dirty="0">
                <a:latin typeface="+mj-lt"/>
              </a:rPr>
              <a:t>Each skit was performed by the theatre group to audiences of approximately 25 persons by community animators</a:t>
            </a:r>
          </a:p>
          <a:p>
            <a:pPr>
              <a:lnSpc>
                <a:spcPts val="2800"/>
              </a:lnSpc>
              <a:spcBef>
                <a:spcPts val="1600"/>
              </a:spcBef>
            </a:pPr>
            <a:r>
              <a:rPr lang="en-US" sz="2400" dirty="0">
                <a:latin typeface="+mj-lt"/>
              </a:rPr>
              <a:t>Audiences purposively selected to include one group of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nursing students and one group with community stakeholders </a:t>
            </a:r>
            <a:br>
              <a:rPr lang="en-US" sz="2400" dirty="0">
                <a:latin typeface="+mj-lt"/>
              </a:rPr>
            </a:br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F0C19A43-239D-C04E-B976-4A04E3769051}"/>
              </a:ext>
            </a:extLst>
          </p:cNvPr>
          <p:cNvSpPr txBox="1">
            <a:spLocks/>
          </p:cNvSpPr>
          <p:nvPr/>
        </p:nvSpPr>
        <p:spPr>
          <a:xfrm>
            <a:off x="1615509" y="432474"/>
            <a:ext cx="103725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Participatory theatre</a:t>
            </a:r>
          </a:p>
        </p:txBody>
      </p:sp>
    </p:spTree>
    <p:extLst>
      <p:ext uri="{BB962C8B-B14F-4D97-AF65-F5344CB8AC3E}">
        <p14:creationId xmlns:p14="http://schemas.microsoft.com/office/powerpoint/2010/main" val="255445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B1915C-9B0C-4E43-B9E0-FA4E7D6DD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762" y="2278337"/>
            <a:ext cx="8155985" cy="4539958"/>
          </a:xfrm>
        </p:spPr>
        <p:txBody>
          <a:bodyPr>
            <a:no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CA" sz="2400" b="1" dirty="0">
                <a:latin typeface="+mj-lt"/>
                <a:cs typeface="Calibri"/>
              </a:rPr>
              <a:t>Swaziland skits: </a:t>
            </a:r>
            <a:r>
              <a:rPr lang="en-CA" sz="2400" dirty="0">
                <a:latin typeface="+mj-lt"/>
              </a:rPr>
              <a:t>1) mother walked in on her son </a:t>
            </a:r>
            <a:br>
              <a:rPr lang="en-CA" sz="2400" dirty="0">
                <a:latin typeface="+mj-lt"/>
              </a:rPr>
            </a:br>
            <a:r>
              <a:rPr lang="en-CA" sz="2400" dirty="0">
                <a:latin typeface="+mj-lt"/>
              </a:rPr>
              <a:t>kissing another man; 2) employer fired a transgender woman after her transition; and 3) nurse mistreated </a:t>
            </a:r>
            <a:br>
              <a:rPr lang="en-CA" sz="2400" dirty="0">
                <a:latin typeface="+mj-lt"/>
              </a:rPr>
            </a:br>
            <a:r>
              <a:rPr lang="en-CA" sz="2400" dirty="0">
                <a:latin typeface="+mj-lt"/>
              </a:rPr>
              <a:t>a lesbian patient</a:t>
            </a: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CA" sz="2400" b="1" dirty="0">
                <a:latin typeface="+mj-lt"/>
                <a:cs typeface="Calibri"/>
              </a:rPr>
              <a:t>Lesotho skits: </a:t>
            </a:r>
            <a:r>
              <a:rPr lang="en-CA" sz="2400" dirty="0">
                <a:latin typeface="+mj-lt"/>
              </a:rPr>
              <a:t>1) a gay man mistreated by a nurse; 2) a lesbian forced to marry a man by her family; and 3) a transgender man harassed using a public toilet</a:t>
            </a: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CA" sz="2400" b="1" dirty="0">
                <a:latin typeface="+mj-lt"/>
                <a:cs typeface="Calibri"/>
              </a:rPr>
              <a:t>Intersectionality: </a:t>
            </a:r>
            <a:r>
              <a:rPr lang="en-CA" sz="2400" dirty="0" err="1">
                <a:latin typeface="+mj-lt"/>
                <a:cs typeface="Calibri"/>
              </a:rPr>
              <a:t>intercategorical</a:t>
            </a:r>
            <a:r>
              <a:rPr lang="en-CA" sz="2400" dirty="0">
                <a:latin typeface="+mj-lt"/>
                <a:cs typeface="Calibri"/>
              </a:rPr>
              <a:t> approach </a:t>
            </a:r>
            <a:r>
              <a:rPr lang="en-CA" sz="2400" dirty="0">
                <a:latin typeface="+mj-lt"/>
              </a:rPr>
              <a:t>examined the ways gender roles and cultural norms shaped sexually and gender diverse persons’ lived experiences</a:t>
            </a:r>
            <a:endParaRPr lang="en-US" sz="2100" dirty="0">
              <a:latin typeface="+mj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F0C19A43-239D-C04E-B976-4A04E3769051}"/>
              </a:ext>
            </a:extLst>
          </p:cNvPr>
          <p:cNvSpPr txBox="1">
            <a:spLocks/>
          </p:cNvSpPr>
          <p:nvPr/>
        </p:nvSpPr>
        <p:spPr>
          <a:xfrm>
            <a:off x="1615509" y="432474"/>
            <a:ext cx="103725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Participatory theatre vignettes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E7EAC2-F81E-A942-BFE7-C49AA6CFA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090" y="1310112"/>
            <a:ext cx="4023909" cy="2136473"/>
          </a:xfrm>
          <a:prstGeom prst="rect">
            <a:avLst/>
          </a:prstGeom>
        </p:spPr>
      </p:pic>
      <p:pic>
        <p:nvPicPr>
          <p:cNvPr id="5" name="Picture 4" descr="2371_Carmen_Logie_PPT_Text_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802" y="2859768"/>
            <a:ext cx="4145198" cy="399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0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9C675B-ABCD-1C45-BB20-9678326BC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488" y="429768"/>
            <a:ext cx="10515600" cy="1325563"/>
          </a:xfrm>
        </p:spPr>
        <p:txBody>
          <a:bodyPr/>
          <a:lstStyle/>
          <a:p>
            <a:r>
              <a:rPr lang="en-US" dirty="0"/>
              <a:t>Participatory theatre intervention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B1915C-9B0C-4E43-B9E0-FA4E7D6DD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504" y="1700808"/>
            <a:ext cx="9535487" cy="4803775"/>
          </a:xfrm>
        </p:spPr>
        <p:txBody>
          <a:bodyPr>
            <a:normAutofit/>
          </a:bodyPr>
          <a:lstStyle/>
          <a:p>
            <a:r>
              <a:rPr lang="en-CA" dirty="0">
                <a:latin typeface="+mj-lt"/>
              </a:rPr>
              <a:t>This intervention approach addressed:</a:t>
            </a:r>
          </a:p>
          <a:p>
            <a:pPr marL="511175" lvl="1">
              <a:lnSpc>
                <a:spcPts val="2520"/>
              </a:lnSpc>
              <a:buFont typeface="Lucida Grande"/>
              <a:buChar char="–"/>
            </a:pPr>
            <a:r>
              <a:rPr lang="en-CA" sz="2100" b="1" dirty="0">
                <a:latin typeface="+mj-lt"/>
              </a:rPr>
              <a:t>Skills building </a:t>
            </a:r>
            <a:r>
              <a:rPr lang="en-CA" sz="2100" dirty="0">
                <a:latin typeface="+mj-lt"/>
              </a:rPr>
              <a:t>(participatory learning to reduce negative attitudes)</a:t>
            </a:r>
          </a:p>
          <a:p>
            <a:pPr marL="511175" lvl="1">
              <a:lnSpc>
                <a:spcPts val="2520"/>
              </a:lnSpc>
              <a:buFont typeface="Lucida Grande"/>
              <a:buChar char="–"/>
            </a:pPr>
            <a:r>
              <a:rPr lang="en-CA" sz="2100" b="1" dirty="0">
                <a:latin typeface="+mj-lt"/>
              </a:rPr>
              <a:t>Contact with affected groups </a:t>
            </a:r>
            <a:r>
              <a:rPr lang="en-CA" sz="2100" dirty="0">
                <a:latin typeface="+mj-lt"/>
              </a:rPr>
              <a:t>(opportunity to learn about lived experiences)</a:t>
            </a:r>
          </a:p>
          <a:p>
            <a:pPr>
              <a:spcBef>
                <a:spcPts val="3400"/>
              </a:spcBef>
            </a:pPr>
            <a:r>
              <a:rPr lang="en-CA" dirty="0">
                <a:latin typeface="+mj-lt"/>
              </a:rPr>
              <a:t>Social ecological levels tackled: </a:t>
            </a:r>
          </a:p>
          <a:p>
            <a:pPr marL="511175" lvl="1">
              <a:lnSpc>
                <a:spcPts val="2500"/>
              </a:lnSpc>
              <a:buFont typeface="Lucida Grande"/>
              <a:buChar char="–"/>
            </a:pPr>
            <a:r>
              <a:rPr lang="en-CA" sz="2100" b="1" dirty="0">
                <a:latin typeface="+mj-lt"/>
              </a:rPr>
              <a:t>structural dimensions </a:t>
            </a:r>
            <a:r>
              <a:rPr lang="en-CA" sz="2100" dirty="0">
                <a:latin typeface="+mj-lt"/>
              </a:rPr>
              <a:t>(discrimination in employment, healthcare, public toilets)</a:t>
            </a:r>
          </a:p>
          <a:p>
            <a:pPr marL="511175" lvl="1">
              <a:lnSpc>
                <a:spcPts val="2500"/>
              </a:lnSpc>
              <a:buFont typeface="Lucida Grande"/>
              <a:buChar char="–"/>
            </a:pPr>
            <a:r>
              <a:rPr lang="en-CA" sz="2100" b="1" dirty="0">
                <a:latin typeface="+mj-lt"/>
              </a:rPr>
              <a:t>community values and beliefs </a:t>
            </a:r>
            <a:r>
              <a:rPr lang="en-CA" sz="2100" dirty="0">
                <a:latin typeface="+mj-lt"/>
              </a:rPr>
              <a:t>(traditional gender norms and roles)</a:t>
            </a:r>
            <a:endParaRPr lang="en-CA" sz="2100" i="1" dirty="0">
              <a:latin typeface="+mj-lt"/>
            </a:endParaRPr>
          </a:p>
          <a:p>
            <a:pPr marL="511175" lvl="1">
              <a:lnSpc>
                <a:spcPts val="2500"/>
              </a:lnSpc>
              <a:buFont typeface="Lucida Grande"/>
              <a:buChar char="–"/>
            </a:pPr>
            <a:r>
              <a:rPr lang="en-CA" sz="2100" b="1" dirty="0">
                <a:latin typeface="+mj-lt"/>
              </a:rPr>
              <a:t>interpersonal</a:t>
            </a:r>
            <a:r>
              <a:rPr lang="en-CA" sz="2100" i="1" dirty="0">
                <a:latin typeface="+mj-lt"/>
              </a:rPr>
              <a:t> </a:t>
            </a:r>
            <a:r>
              <a:rPr lang="en-CA" sz="2100" dirty="0">
                <a:latin typeface="+mj-lt"/>
              </a:rPr>
              <a:t>(relationships with family) </a:t>
            </a:r>
          </a:p>
          <a:p>
            <a:pPr marL="511175" lvl="1">
              <a:lnSpc>
                <a:spcPts val="2500"/>
              </a:lnSpc>
              <a:buFont typeface="Lucida Grande"/>
              <a:buChar char="–"/>
            </a:pPr>
            <a:r>
              <a:rPr lang="en-CA" sz="2100" b="1" dirty="0">
                <a:latin typeface="+mj-lt"/>
              </a:rPr>
              <a:t>intrapersonal</a:t>
            </a:r>
            <a:r>
              <a:rPr lang="en-CA" sz="2100" i="1" dirty="0">
                <a:latin typeface="+mj-lt"/>
              </a:rPr>
              <a:t> </a:t>
            </a:r>
            <a:r>
              <a:rPr lang="en-CA" sz="2100" dirty="0">
                <a:latin typeface="+mj-lt"/>
              </a:rPr>
              <a:t>(impacts of stigma on self-worth)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C8D42C-B1E5-B642-9F82-64A97D751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896" y="353609"/>
            <a:ext cx="1466704" cy="129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4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9C675B-ABCD-1C45-BB20-9678326BC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488" y="429768"/>
            <a:ext cx="10515600" cy="1325563"/>
          </a:xfrm>
        </p:spPr>
        <p:txBody>
          <a:bodyPr/>
          <a:lstStyle/>
          <a:p>
            <a:r>
              <a:rPr lang="en-US" dirty="0"/>
              <a:t>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B1915C-9B0C-4E43-B9E0-FA4E7D6DD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8488" y="1774417"/>
            <a:ext cx="9187218" cy="4803775"/>
          </a:xfrm>
        </p:spPr>
        <p:txBody>
          <a:bodyPr>
            <a:noAutofit/>
          </a:bodyPr>
          <a:lstStyle/>
          <a:p>
            <a:pPr>
              <a:lnSpc>
                <a:spcPts val="2760"/>
              </a:lnSpc>
              <a:spcBef>
                <a:spcPts val="2800"/>
              </a:spcBef>
            </a:pPr>
            <a:r>
              <a:rPr lang="en-CA" sz="2400" dirty="0">
                <a:latin typeface="+mj-lt"/>
              </a:rPr>
              <a:t>Complex and often different ways in which gender and cultural norms shaped the lived experiences of LGBT persons </a:t>
            </a:r>
          </a:p>
          <a:p>
            <a:pPr>
              <a:lnSpc>
                <a:spcPts val="2760"/>
              </a:lnSpc>
              <a:spcBef>
                <a:spcPts val="2800"/>
              </a:spcBef>
            </a:pPr>
            <a:r>
              <a:rPr lang="en-US" sz="2400" dirty="0">
                <a:latin typeface="+mj-lt"/>
              </a:rPr>
              <a:t>Focus group findings show </a:t>
            </a:r>
            <a:r>
              <a:rPr lang="en-US" sz="2400" b="1" dirty="0">
                <a:latin typeface="+mj-lt"/>
              </a:rPr>
              <a:t>increased knowledge </a:t>
            </a:r>
            <a:r>
              <a:rPr lang="en-US" sz="2400" dirty="0">
                <a:latin typeface="+mj-lt"/>
              </a:rPr>
              <a:t>of LGBT stigma at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the intersection of gender oppression:</a:t>
            </a:r>
          </a:p>
          <a:p>
            <a:pPr marL="0" indent="0">
              <a:lnSpc>
                <a:spcPts val="2120"/>
              </a:lnSpc>
              <a:spcBef>
                <a:spcPts val="2800"/>
              </a:spcBef>
              <a:buNone/>
            </a:pPr>
            <a:r>
              <a:rPr lang="en-US" sz="2400" b="1" dirty="0">
                <a:latin typeface="+mj-lt"/>
              </a:rPr>
              <a:t>“I didn’t understand how a girl could feel attracted to another girl. </a:t>
            </a:r>
            <a:r>
              <a:rPr lang="en-US" sz="2400" dirty="0">
                <a:latin typeface="+mj-lt"/>
              </a:rPr>
              <a:t>But now what I have realized </a:t>
            </a:r>
            <a:r>
              <a:rPr lang="en-US" sz="2400">
                <a:latin typeface="+mj-lt"/>
              </a:rPr>
              <a:t>is </a:t>
            </a:r>
            <a:r>
              <a:rPr lang="en-US" sz="2400" smtClean="0">
                <a:latin typeface="+mj-lt"/>
              </a:rPr>
              <a:t>that </a:t>
            </a:r>
            <a:r>
              <a:rPr lang="en-US" sz="2400" dirty="0">
                <a:latin typeface="+mj-lt"/>
              </a:rPr>
              <a:t>these people need our support.</a:t>
            </a:r>
            <a:r>
              <a:rPr lang="en-US" sz="2400" b="1" dirty="0">
                <a:latin typeface="+mj-lt"/>
              </a:rPr>
              <a:t> I especially realized this when I saw the scene where the lady was being forced into marriage and that really hit me deep inside</a:t>
            </a:r>
            <a:r>
              <a:rPr lang="en-US" sz="2400" dirty="0">
                <a:latin typeface="+mj-lt"/>
              </a:rPr>
              <a:t>. I believe that each and every person who does something does it because they believe in it. </a:t>
            </a:r>
            <a:r>
              <a:rPr lang="en-US" sz="2400" b="1" dirty="0">
                <a:latin typeface="+mj-lt"/>
              </a:rPr>
              <a:t>So I don’t like it when their feelings get oppressed </a:t>
            </a:r>
            <a:r>
              <a:rPr lang="en-US" sz="2400" dirty="0">
                <a:latin typeface="+mj-lt"/>
              </a:rPr>
              <a:t>when we want them to do what we want.” </a:t>
            </a:r>
            <a:r>
              <a:rPr lang="en-US" sz="2400" i="1" dirty="0">
                <a:latin typeface="+mj-lt"/>
              </a:rPr>
              <a:t/>
            </a:r>
            <a:br>
              <a:rPr lang="en-US" sz="2400" i="1" dirty="0">
                <a:latin typeface="+mj-lt"/>
              </a:rPr>
            </a:br>
            <a:r>
              <a:rPr lang="en-US" sz="2400" i="1" dirty="0">
                <a:latin typeface="+mj-lt"/>
              </a:rPr>
              <a:t/>
            </a:r>
            <a:br>
              <a:rPr lang="en-US" sz="2400" i="1" dirty="0">
                <a:latin typeface="+mj-lt"/>
              </a:rPr>
            </a:br>
            <a:r>
              <a:rPr lang="en-US" sz="2400" i="1" dirty="0">
                <a:latin typeface="+mj-lt"/>
              </a:rPr>
              <a:t>(Lesotho, </a:t>
            </a:r>
            <a:r>
              <a:rPr lang="en-US" sz="2400" i="1" dirty="0" err="1">
                <a:latin typeface="+mj-lt"/>
              </a:rPr>
              <a:t>Mapoteng</a:t>
            </a:r>
            <a:r>
              <a:rPr lang="en-US" sz="2400" i="1" dirty="0">
                <a:latin typeface="+mj-lt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13015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FEE674-A3CA-CA48-9D06-C00417138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488" y="429768"/>
            <a:ext cx="10515600" cy="1325563"/>
          </a:xfrm>
        </p:spPr>
        <p:txBody>
          <a:bodyPr/>
          <a:lstStyle/>
          <a:p>
            <a:r>
              <a:rPr lang="en-US" dirty="0"/>
              <a:t>Intersectionality: </a:t>
            </a:r>
            <a:br>
              <a:rPr lang="en-US" dirty="0"/>
            </a:br>
            <a:r>
              <a:rPr lang="en-US" dirty="0"/>
              <a:t>Participant narratives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DD6178-B889-5D4C-9BE3-541C9E7C6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512" y="2211641"/>
            <a:ext cx="10040113" cy="4138612"/>
          </a:xfrm>
        </p:spPr>
        <p:txBody>
          <a:bodyPr numCol="1" spcCol="548640">
            <a:noAutofit/>
          </a:bodyPr>
          <a:lstStyle/>
          <a:p>
            <a:pPr marL="0" indent="0">
              <a:lnSpc>
                <a:spcPts val="2100"/>
              </a:lnSpc>
              <a:spcBef>
                <a:spcPts val="400"/>
              </a:spcBef>
              <a:buNone/>
            </a:pPr>
            <a:r>
              <a:rPr lang="en-CA" sz="2400" b="1" dirty="0">
                <a:latin typeface="+mj-lt"/>
                <a:cs typeface="Calibri"/>
              </a:rPr>
              <a:t>Intersection with rural context</a:t>
            </a:r>
          </a:p>
          <a:p>
            <a:pPr marL="0" indent="0">
              <a:lnSpc>
                <a:spcPts val="2100"/>
              </a:lnSpc>
              <a:spcBef>
                <a:spcPts val="400"/>
              </a:spcBef>
              <a:buNone/>
            </a:pPr>
            <a:endParaRPr lang="en-CA" sz="2400" b="1" dirty="0">
              <a:latin typeface="+mj-lt"/>
              <a:cs typeface="Calibri"/>
            </a:endParaRPr>
          </a:p>
          <a:p>
            <a:pPr marL="0" indent="0">
              <a:lnSpc>
                <a:spcPts val="2100"/>
              </a:lnSpc>
              <a:spcBef>
                <a:spcPts val="400"/>
              </a:spcBef>
              <a:buNone/>
            </a:pPr>
            <a:r>
              <a:rPr lang="en-CA" sz="2400" dirty="0">
                <a:latin typeface="+mj-lt"/>
                <a:cs typeface="Calibri"/>
              </a:rPr>
              <a:t>“In my community </a:t>
            </a:r>
            <a:r>
              <a:rPr lang="en-CA" sz="2400" b="1" dirty="0">
                <a:latin typeface="+mj-lt"/>
                <a:cs typeface="Calibri"/>
              </a:rPr>
              <a:t>I’m from a rural area this thing is totally wrong</a:t>
            </a:r>
            <a:r>
              <a:rPr lang="en-CA" sz="2400" dirty="0">
                <a:latin typeface="+mj-lt"/>
                <a:cs typeface="Calibri"/>
              </a:rPr>
              <a:t>, it’s totally out such that if one realized they will move from the rural to urban areas so that they fit. If you stay there with these habits it’s really a taboo.” (Participant in Swaziland)</a:t>
            </a:r>
          </a:p>
          <a:p>
            <a:pPr marL="0" indent="0">
              <a:lnSpc>
                <a:spcPts val="2100"/>
              </a:lnSpc>
              <a:spcBef>
                <a:spcPts val="400"/>
              </a:spcBef>
              <a:buNone/>
            </a:pPr>
            <a:r>
              <a:rPr lang="en-CA" sz="2400" dirty="0">
                <a:latin typeface="+mj-lt"/>
                <a:cs typeface="Calibri"/>
              </a:rPr>
              <a:t/>
            </a:r>
            <a:br>
              <a:rPr lang="en-CA" sz="2400" dirty="0">
                <a:latin typeface="+mj-lt"/>
                <a:cs typeface="Calibri"/>
              </a:rPr>
            </a:br>
            <a:endParaRPr lang="en-CA" sz="2400" b="1" dirty="0">
              <a:latin typeface="+mj-lt"/>
              <a:cs typeface="Calibri"/>
            </a:endParaRPr>
          </a:p>
          <a:p>
            <a:pPr marL="0" indent="0">
              <a:lnSpc>
                <a:spcPts val="2100"/>
              </a:lnSpc>
              <a:spcBef>
                <a:spcPts val="400"/>
              </a:spcBef>
              <a:buNone/>
            </a:pPr>
            <a:r>
              <a:rPr lang="en-CA" sz="2400" b="1" dirty="0">
                <a:latin typeface="+mj-lt"/>
                <a:cs typeface="Calibri"/>
              </a:rPr>
              <a:t>Intersection with hegemonic masculinity</a:t>
            </a:r>
          </a:p>
          <a:p>
            <a:pPr marL="0" indent="0">
              <a:lnSpc>
                <a:spcPts val="2100"/>
              </a:lnSpc>
              <a:spcBef>
                <a:spcPts val="400"/>
              </a:spcBef>
              <a:buNone/>
            </a:pPr>
            <a:endParaRPr lang="en-CA" sz="2400" b="1" dirty="0">
              <a:latin typeface="+mj-lt"/>
              <a:cs typeface="Calibri"/>
            </a:endParaRPr>
          </a:p>
          <a:p>
            <a:pPr marL="0" indent="0">
              <a:lnSpc>
                <a:spcPts val="2100"/>
              </a:lnSpc>
              <a:spcBef>
                <a:spcPts val="400"/>
              </a:spcBef>
              <a:buNone/>
            </a:pPr>
            <a:r>
              <a:rPr lang="en-CA" sz="2400" dirty="0">
                <a:latin typeface="+mj-lt"/>
                <a:cs typeface="Calibri"/>
              </a:rPr>
              <a:t>“It is expected that when one is male, he shall do everything that is done by male people and similarly, if a person is female then they will do everything which is done by female people. So that has made LGBT people to be shocking to society.” (Participant in Lesotho)</a:t>
            </a:r>
          </a:p>
          <a:p>
            <a:pPr marL="0" indent="0">
              <a:lnSpc>
                <a:spcPts val="2100"/>
              </a:lnSpc>
              <a:spcBef>
                <a:spcPts val="400"/>
              </a:spcBef>
              <a:buNone/>
            </a:pPr>
            <a:endParaRPr lang="en-CA" sz="2400" dirty="0">
              <a:latin typeface="+mj-lt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0FDA2F9-C6C4-9E41-AE80-5774E21857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7" t="22456" r="7530" b="5530"/>
          <a:stretch/>
        </p:blipFill>
        <p:spPr>
          <a:xfrm>
            <a:off x="6987226" y="0"/>
            <a:ext cx="5204774" cy="235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FEE674-A3CA-CA48-9D06-C00417138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488" y="429768"/>
            <a:ext cx="10515600" cy="1325563"/>
          </a:xfrm>
        </p:spPr>
        <p:txBody>
          <a:bodyPr/>
          <a:lstStyle/>
          <a:p>
            <a:r>
              <a:rPr lang="en-US" dirty="0" err="1"/>
              <a:t>Intercategorical</a:t>
            </a:r>
            <a:r>
              <a:rPr lang="en-US" dirty="0"/>
              <a:t>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DD6178-B889-5D4C-9BE3-541C9E7C6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036" y="1722832"/>
            <a:ext cx="7260365" cy="4844731"/>
          </a:xfrm>
        </p:spPr>
        <p:txBody>
          <a:bodyPr>
            <a:normAutofit/>
          </a:bodyPr>
          <a:lstStyle/>
          <a:p>
            <a:pPr>
              <a:lnSpc>
                <a:spcPts val="2160"/>
              </a:lnSpc>
            </a:pPr>
            <a:r>
              <a:rPr lang="en-CA" sz="2400" dirty="0">
                <a:latin typeface="+mj-lt"/>
              </a:rPr>
              <a:t>Increased understanding among heterosexual and cisgender participants of LGBT issues, but also among LGBT participants</a:t>
            </a:r>
          </a:p>
          <a:p>
            <a:pPr marL="0" indent="0">
              <a:lnSpc>
                <a:spcPts val="2160"/>
              </a:lnSpc>
              <a:buNone/>
            </a:pPr>
            <a:endParaRPr lang="en-CA" sz="2400" dirty="0">
              <a:latin typeface="+mj-lt"/>
            </a:endParaRPr>
          </a:p>
          <a:p>
            <a:pPr marL="0" indent="0">
              <a:lnSpc>
                <a:spcPts val="2160"/>
              </a:lnSpc>
              <a:buNone/>
            </a:pPr>
            <a:endParaRPr lang="en-CA" sz="2400" dirty="0">
              <a:latin typeface="+mj-lt"/>
            </a:endParaRPr>
          </a:p>
          <a:p>
            <a:pPr marL="230188" indent="0">
              <a:lnSpc>
                <a:spcPts val="1960"/>
              </a:lnSpc>
              <a:spcBef>
                <a:spcPts val="400"/>
              </a:spcBef>
              <a:buNone/>
            </a:pPr>
            <a:r>
              <a:rPr lang="en-CA" sz="2400" dirty="0">
                <a:latin typeface="+mj-lt"/>
              </a:rPr>
              <a:t>“It’s like </a:t>
            </a:r>
            <a:r>
              <a:rPr lang="en-CA" sz="2400" b="1" dirty="0">
                <a:latin typeface="+mj-lt"/>
              </a:rPr>
              <a:t>as a lesbian I can’t really relate to gay troubles and as a gay I can’t really relate to lesbians </a:t>
            </a:r>
            <a:r>
              <a:rPr lang="en-CA" sz="2400" dirty="0">
                <a:latin typeface="+mj-lt"/>
              </a:rPr>
              <a:t>and when you see it, it’s like honestly it doesn’t really matter. It’s frustrating: </a:t>
            </a:r>
            <a:r>
              <a:rPr lang="en-CA" sz="2400" b="1" dirty="0">
                <a:latin typeface="+mj-lt"/>
              </a:rPr>
              <a:t>the problems are the same in a way, so I think it builds solidarity and it opens even our eyes to each other struggles</a:t>
            </a:r>
            <a:r>
              <a:rPr lang="en-CA" sz="2400" dirty="0">
                <a:latin typeface="+mj-lt"/>
              </a:rPr>
              <a:t>, let alone the general population, but it helps us relate with each other in our community so I think I really like that.” (Swaziland LGBT group)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22C5D2-1733-F54D-9093-4D1B7C1226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81" r="-25281"/>
          <a:stretch/>
        </p:blipFill>
        <p:spPr>
          <a:xfrm>
            <a:off x="8306401" y="3453025"/>
            <a:ext cx="5218985" cy="3388063"/>
          </a:xfrm>
          <a:prstGeom prst="rect">
            <a:avLst/>
          </a:prstGeom>
        </p:spPr>
      </p:pic>
      <p:pic>
        <p:nvPicPr>
          <p:cNvPr id="5" name="Picture 4" descr="2371_Carmen_Logie_PPT_Text_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62373" y="73483"/>
            <a:ext cx="4145198" cy="399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4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6392</TotalTime>
  <Words>615</Words>
  <Application>Microsoft Office PowerPoint</Application>
  <PresentationFormat>Widescreen</PresentationFormat>
  <Paragraphs>69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Lucida Grande</vt:lpstr>
      <vt:lpstr>Office Theme</vt:lpstr>
      <vt:lpstr>Integrating intersectionality  into stigma interventions  </vt:lpstr>
      <vt:lpstr>Participatory theatre in Swaziland &amp; Lesotho</vt:lpstr>
      <vt:lpstr>PowerPoint Presentation</vt:lpstr>
      <vt:lpstr>PowerPoint Presentation</vt:lpstr>
      <vt:lpstr>PowerPoint Presentation</vt:lpstr>
      <vt:lpstr>Participatory theatre intervention </vt:lpstr>
      <vt:lpstr>Findings</vt:lpstr>
      <vt:lpstr>Intersectionality:  Participant narratives</vt:lpstr>
      <vt:lpstr>Intercategorical approach</vt:lpstr>
      <vt:lpstr>Participant recommendations </vt:lpstr>
      <vt:lpstr>Summary: Participatory theatre interventions</vt:lpstr>
      <vt:lpstr>Acknowledgments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 Logie</dc:creator>
  <cp:lastModifiedBy>Saal</cp:lastModifiedBy>
  <cp:revision>457</cp:revision>
  <dcterms:created xsi:type="dcterms:W3CDTF">2018-07-09T18:15:15Z</dcterms:created>
  <dcterms:modified xsi:type="dcterms:W3CDTF">2018-07-24T10:40:47Z</dcterms:modified>
</cp:coreProperties>
</file>